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butus Slab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1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8007" y="8048056"/>
            <a:ext cx="3613439" cy="1041160"/>
          </a:xfrm>
          <a:custGeom>
            <a:avLst/>
            <a:gdLst/>
            <a:ahLst/>
            <a:cxnLst/>
            <a:rect l="l" t="t" r="r" b="b"/>
            <a:pathLst>
              <a:path w="3613439" h="1041160">
                <a:moveTo>
                  <a:pt x="0" y="0"/>
                </a:moveTo>
                <a:lnTo>
                  <a:pt x="3613439" y="0"/>
                </a:lnTo>
                <a:lnTo>
                  <a:pt x="3613439" y="1041160"/>
                </a:lnTo>
                <a:lnTo>
                  <a:pt x="0" y="1041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7331691" y="-7331691"/>
            <a:ext cx="3624618" cy="18288000"/>
            <a:chOff x="0" y="0"/>
            <a:chExt cx="954632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4632" cy="4816592"/>
            </a:xfrm>
            <a:custGeom>
              <a:avLst/>
              <a:gdLst/>
              <a:ahLst/>
              <a:cxnLst/>
              <a:rect l="l" t="t" r="r" b="b"/>
              <a:pathLst>
                <a:path w="954632" h="4816592">
                  <a:moveTo>
                    <a:pt x="0" y="0"/>
                  </a:moveTo>
                  <a:lnTo>
                    <a:pt x="954632" y="0"/>
                  </a:lnTo>
                  <a:lnTo>
                    <a:pt x="95463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54632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4701" y="3702682"/>
            <a:ext cx="6934174" cy="5771782"/>
            <a:chOff x="0" y="0"/>
            <a:chExt cx="1826285" cy="15201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6284" cy="1520140"/>
            </a:xfrm>
            <a:custGeom>
              <a:avLst/>
              <a:gdLst/>
              <a:ahLst/>
              <a:cxnLst/>
              <a:rect l="l" t="t" r="r" b="b"/>
              <a:pathLst>
                <a:path w="1826284" h="1520140">
                  <a:moveTo>
                    <a:pt x="56941" y="0"/>
                  </a:moveTo>
                  <a:lnTo>
                    <a:pt x="1769344" y="0"/>
                  </a:lnTo>
                  <a:cubicBezTo>
                    <a:pt x="1800791" y="0"/>
                    <a:pt x="1826284" y="25493"/>
                    <a:pt x="1826284" y="56941"/>
                  </a:cubicBezTo>
                  <a:lnTo>
                    <a:pt x="1826284" y="1463199"/>
                  </a:lnTo>
                  <a:cubicBezTo>
                    <a:pt x="1826284" y="1494647"/>
                    <a:pt x="1800791" y="1520140"/>
                    <a:pt x="1769344" y="1520140"/>
                  </a:cubicBezTo>
                  <a:lnTo>
                    <a:pt x="56941" y="1520140"/>
                  </a:lnTo>
                  <a:cubicBezTo>
                    <a:pt x="25493" y="1520140"/>
                    <a:pt x="0" y="1494647"/>
                    <a:pt x="0" y="1463199"/>
                  </a:cubicBezTo>
                  <a:lnTo>
                    <a:pt x="0" y="56941"/>
                  </a:lnTo>
                  <a:cubicBezTo>
                    <a:pt x="0" y="25493"/>
                    <a:pt x="25493" y="0"/>
                    <a:pt x="569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91B2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826285" cy="1567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f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71510" y="408290"/>
            <a:ext cx="15215030" cy="305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1"/>
              </a:lnSpc>
            </a:pPr>
            <a:r>
              <a:rPr lang="en-US" sz="8701" spc="-174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Design and control of the lifting subsystem of a Two-Wheeled Forklift Robot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46894" y="4030780"/>
            <a:ext cx="9055666" cy="3683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Sergio Esteban Quintero Benavides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Keio University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Faculty of Science and Technology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School of Integrated Design Engineering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Murakami Laboratory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2nd year – Master’s degree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1320" y="3650110"/>
            <a:ext cx="5700936" cy="579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Content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I.    Introduction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II.   Conceptual design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III.  Modeling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 Control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V.   Simulation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VI.  Conclusion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VII. Future work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A130520C-006F-98B6-F757-AE9A76F41797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31809"/>
            <a:ext cx="1164590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Lyapunov-based PD controller pitch angle: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262787"/>
            <a:ext cx="9442168" cy="992330"/>
            <a:chOff x="0" y="0"/>
            <a:chExt cx="12589558" cy="13231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89558" cy="1323106"/>
            </a:xfrm>
            <a:custGeom>
              <a:avLst/>
              <a:gdLst/>
              <a:ahLst/>
              <a:cxnLst/>
              <a:rect l="l" t="t" r="r" b="b"/>
              <a:pathLst>
                <a:path w="12589558" h="1323106">
                  <a:moveTo>
                    <a:pt x="0" y="0"/>
                  </a:moveTo>
                  <a:lnTo>
                    <a:pt x="12589558" y="0"/>
                  </a:lnTo>
                  <a:lnTo>
                    <a:pt x="12589558" y="1323106"/>
                  </a:lnTo>
                  <a:lnTo>
                    <a:pt x="0" y="1323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684654"/>
            <a:ext cx="11645907" cy="725897"/>
            <a:chOff x="0" y="0"/>
            <a:chExt cx="15527876" cy="96786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27876" cy="967862"/>
            </a:xfrm>
            <a:custGeom>
              <a:avLst/>
              <a:gdLst/>
              <a:ahLst/>
              <a:cxnLst/>
              <a:rect l="l" t="t" r="r" b="b"/>
              <a:pathLst>
                <a:path w="15527876" h="967862">
                  <a:moveTo>
                    <a:pt x="0" y="0"/>
                  </a:moveTo>
                  <a:lnTo>
                    <a:pt x="15527876" y="0"/>
                  </a:lnTo>
                  <a:lnTo>
                    <a:pt x="15527876" y="967862"/>
                  </a:lnTo>
                  <a:lnTo>
                    <a:pt x="0" y="96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58727" y="4578594"/>
            <a:ext cx="856059" cy="938017"/>
            <a:chOff x="0" y="0"/>
            <a:chExt cx="225464" cy="2470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5464" cy="247050"/>
            </a:xfrm>
            <a:custGeom>
              <a:avLst/>
              <a:gdLst/>
              <a:ahLst/>
              <a:cxnLst/>
              <a:rect l="l" t="t" r="r" b="b"/>
              <a:pathLst>
                <a:path w="225464" h="247050">
                  <a:moveTo>
                    <a:pt x="0" y="0"/>
                  </a:moveTo>
                  <a:lnTo>
                    <a:pt x="225464" y="0"/>
                  </a:lnTo>
                  <a:lnTo>
                    <a:pt x="225464" y="247050"/>
                  </a:lnTo>
                  <a:lnTo>
                    <a:pt x="0" y="247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5464" cy="29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5839176"/>
            <a:ext cx="5112837" cy="725897"/>
            <a:chOff x="0" y="0"/>
            <a:chExt cx="6817116" cy="96786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17116" cy="967862"/>
            </a:xfrm>
            <a:custGeom>
              <a:avLst/>
              <a:gdLst/>
              <a:ahLst/>
              <a:cxnLst/>
              <a:rect l="l" t="t" r="r" b="b"/>
              <a:pathLst>
                <a:path w="6817116" h="967862">
                  <a:moveTo>
                    <a:pt x="0" y="0"/>
                  </a:moveTo>
                  <a:lnTo>
                    <a:pt x="6817116" y="0"/>
                  </a:lnTo>
                  <a:lnTo>
                    <a:pt x="6817116" y="967862"/>
                  </a:lnTo>
                  <a:lnTo>
                    <a:pt x="0" y="967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993697"/>
            <a:ext cx="16230600" cy="818754"/>
            <a:chOff x="0" y="0"/>
            <a:chExt cx="21640800" cy="10916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640800" cy="1091672"/>
            </a:xfrm>
            <a:custGeom>
              <a:avLst/>
              <a:gdLst/>
              <a:ahLst/>
              <a:cxnLst/>
              <a:rect l="l" t="t" r="r" b="b"/>
              <a:pathLst>
                <a:path w="21640800" h="1091672">
                  <a:moveTo>
                    <a:pt x="0" y="0"/>
                  </a:moveTo>
                  <a:lnTo>
                    <a:pt x="21640800" y="0"/>
                  </a:lnTo>
                  <a:lnTo>
                    <a:pt x="21640800" y="1091672"/>
                  </a:lnTo>
                  <a:lnTo>
                    <a:pt x="0" y="1091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8241077"/>
            <a:ext cx="4988302" cy="1020334"/>
            <a:chOff x="0" y="0"/>
            <a:chExt cx="6651069" cy="13604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51069" cy="1360446"/>
            </a:xfrm>
            <a:custGeom>
              <a:avLst/>
              <a:gdLst/>
              <a:ahLst/>
              <a:cxnLst/>
              <a:rect l="l" t="t" r="r" b="b"/>
              <a:pathLst>
                <a:path w="6651069" h="1360446">
                  <a:moveTo>
                    <a:pt x="0" y="0"/>
                  </a:moveTo>
                  <a:lnTo>
                    <a:pt x="6651069" y="0"/>
                  </a:lnTo>
                  <a:lnTo>
                    <a:pt x="6651069" y="1360446"/>
                  </a:lnTo>
                  <a:lnTo>
                    <a:pt x="0" y="1360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503151" y="6993697"/>
            <a:ext cx="822633" cy="717400"/>
            <a:chOff x="0" y="0"/>
            <a:chExt cx="216660" cy="1889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6660" cy="188945"/>
            </a:xfrm>
            <a:custGeom>
              <a:avLst/>
              <a:gdLst/>
              <a:ahLst/>
              <a:cxnLst/>
              <a:rect l="l" t="t" r="r" b="b"/>
              <a:pathLst>
                <a:path w="216660" h="188945">
                  <a:moveTo>
                    <a:pt x="0" y="0"/>
                  </a:moveTo>
                  <a:lnTo>
                    <a:pt x="216660" y="0"/>
                  </a:lnTo>
                  <a:lnTo>
                    <a:pt x="216660" y="188945"/>
                  </a:lnTo>
                  <a:lnTo>
                    <a:pt x="0" y="1889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16660" cy="23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469027" y="6993697"/>
            <a:ext cx="793943" cy="717400"/>
            <a:chOff x="0" y="0"/>
            <a:chExt cx="209104" cy="18894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9104" cy="188945"/>
            </a:xfrm>
            <a:custGeom>
              <a:avLst/>
              <a:gdLst/>
              <a:ahLst/>
              <a:cxnLst/>
              <a:rect l="l" t="t" r="r" b="b"/>
              <a:pathLst>
                <a:path w="209104" h="188945">
                  <a:moveTo>
                    <a:pt x="0" y="0"/>
                  </a:moveTo>
                  <a:lnTo>
                    <a:pt x="209104" y="0"/>
                  </a:lnTo>
                  <a:lnTo>
                    <a:pt x="209104" y="188945"/>
                  </a:lnTo>
                  <a:lnTo>
                    <a:pt x="0" y="1889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09104" cy="23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676925" y="6993697"/>
            <a:ext cx="793943" cy="717400"/>
            <a:chOff x="0" y="0"/>
            <a:chExt cx="209104" cy="18894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9104" cy="188945"/>
            </a:xfrm>
            <a:custGeom>
              <a:avLst/>
              <a:gdLst/>
              <a:ahLst/>
              <a:cxnLst/>
              <a:rect l="l" t="t" r="r" b="b"/>
              <a:pathLst>
                <a:path w="209104" h="188945">
                  <a:moveTo>
                    <a:pt x="0" y="0"/>
                  </a:moveTo>
                  <a:lnTo>
                    <a:pt x="209104" y="0"/>
                  </a:lnTo>
                  <a:lnTo>
                    <a:pt x="209104" y="188945"/>
                  </a:lnTo>
                  <a:lnTo>
                    <a:pt x="0" y="1889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09104" cy="23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10720" y="6993697"/>
            <a:ext cx="793943" cy="717400"/>
            <a:chOff x="0" y="0"/>
            <a:chExt cx="209104" cy="18894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9104" cy="188945"/>
            </a:xfrm>
            <a:custGeom>
              <a:avLst/>
              <a:gdLst/>
              <a:ahLst/>
              <a:cxnLst/>
              <a:rect l="l" t="t" r="r" b="b"/>
              <a:pathLst>
                <a:path w="209104" h="188945">
                  <a:moveTo>
                    <a:pt x="0" y="0"/>
                  </a:moveTo>
                  <a:lnTo>
                    <a:pt x="209104" y="0"/>
                  </a:lnTo>
                  <a:lnTo>
                    <a:pt x="209104" y="188945"/>
                  </a:lnTo>
                  <a:lnTo>
                    <a:pt x="0" y="1889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209104" cy="236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6" name="TextBox 8">
            <a:extLst>
              <a:ext uri="{FF2B5EF4-FFF2-40B4-BE49-F238E27FC236}">
                <a16:creationId xmlns:a16="http://schemas.microsoft.com/office/drawing/2014/main" id="{4F30CF2E-72AB-BCA3-E702-2EAC0E497DC3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60589" y="8110072"/>
            <a:ext cx="10946585" cy="662473"/>
            <a:chOff x="0" y="0"/>
            <a:chExt cx="14595447" cy="883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595447" cy="883298"/>
            </a:xfrm>
            <a:custGeom>
              <a:avLst/>
              <a:gdLst/>
              <a:ahLst/>
              <a:cxnLst/>
              <a:rect l="l" t="t" r="r" b="b"/>
              <a:pathLst>
                <a:path w="14595447" h="883298">
                  <a:moveTo>
                    <a:pt x="0" y="0"/>
                  </a:moveTo>
                  <a:lnTo>
                    <a:pt x="14595447" y="0"/>
                  </a:lnTo>
                  <a:lnTo>
                    <a:pt x="14595447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006146"/>
            <a:ext cx="12555450" cy="662473"/>
            <a:chOff x="0" y="0"/>
            <a:chExt cx="16740599" cy="883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40599" cy="883298"/>
            </a:xfrm>
            <a:custGeom>
              <a:avLst/>
              <a:gdLst/>
              <a:ahLst/>
              <a:cxnLst/>
              <a:rect l="l" t="t" r="r" b="b"/>
              <a:pathLst>
                <a:path w="16740599" h="883298">
                  <a:moveTo>
                    <a:pt x="0" y="0"/>
                  </a:moveTo>
                  <a:lnTo>
                    <a:pt x="16740599" y="0"/>
                  </a:lnTo>
                  <a:lnTo>
                    <a:pt x="16740599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3935320"/>
            <a:ext cx="5520612" cy="662473"/>
            <a:chOff x="0" y="0"/>
            <a:chExt cx="7360816" cy="883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60816" cy="883298"/>
            </a:xfrm>
            <a:custGeom>
              <a:avLst/>
              <a:gdLst/>
              <a:ahLst/>
              <a:cxnLst/>
              <a:rect l="l" t="t" r="r" b="b"/>
              <a:pathLst>
                <a:path w="7360816" h="883298">
                  <a:moveTo>
                    <a:pt x="0" y="0"/>
                  </a:moveTo>
                  <a:lnTo>
                    <a:pt x="7360816" y="0"/>
                  </a:lnTo>
                  <a:lnTo>
                    <a:pt x="7360816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864493"/>
            <a:ext cx="15049992" cy="697883"/>
            <a:chOff x="0" y="0"/>
            <a:chExt cx="20066656" cy="9305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66656" cy="930510"/>
            </a:xfrm>
            <a:custGeom>
              <a:avLst/>
              <a:gdLst/>
              <a:ahLst/>
              <a:cxnLst/>
              <a:rect l="l" t="t" r="r" b="b"/>
              <a:pathLst>
                <a:path w="20066656" h="930510">
                  <a:moveTo>
                    <a:pt x="0" y="0"/>
                  </a:moveTo>
                  <a:lnTo>
                    <a:pt x="20066656" y="0"/>
                  </a:lnTo>
                  <a:lnTo>
                    <a:pt x="20066656" y="930510"/>
                  </a:lnTo>
                  <a:lnTo>
                    <a:pt x="0" y="930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762401"/>
            <a:ext cx="10397757" cy="1221784"/>
            <a:chOff x="0" y="0"/>
            <a:chExt cx="2738504" cy="3217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38504" cy="321787"/>
            </a:xfrm>
            <a:custGeom>
              <a:avLst/>
              <a:gdLst/>
              <a:ahLst/>
              <a:cxnLst/>
              <a:rect l="l" t="t" r="r" b="b"/>
              <a:pathLst>
                <a:path w="2738504" h="321787">
                  <a:moveTo>
                    <a:pt x="0" y="0"/>
                  </a:moveTo>
                  <a:lnTo>
                    <a:pt x="2738504" y="0"/>
                  </a:lnTo>
                  <a:lnTo>
                    <a:pt x="2738504" y="321787"/>
                  </a:lnTo>
                  <a:lnTo>
                    <a:pt x="0" y="321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738504" cy="36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7563" y="5884960"/>
            <a:ext cx="10328893" cy="985126"/>
            <a:chOff x="0" y="0"/>
            <a:chExt cx="13771858" cy="13135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71858" cy="1313501"/>
            </a:xfrm>
            <a:custGeom>
              <a:avLst/>
              <a:gdLst/>
              <a:ahLst/>
              <a:cxnLst/>
              <a:rect l="l" t="t" r="r" b="b"/>
              <a:pathLst>
                <a:path w="13771858" h="1313501">
                  <a:moveTo>
                    <a:pt x="0" y="0"/>
                  </a:moveTo>
                  <a:lnTo>
                    <a:pt x="13771858" y="0"/>
                  </a:lnTo>
                  <a:lnTo>
                    <a:pt x="13771858" y="1313501"/>
                  </a:lnTo>
                  <a:lnTo>
                    <a:pt x="0" y="1313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1752887" y="5900762"/>
            <a:ext cx="612382" cy="935257"/>
            <a:chOff x="0" y="0"/>
            <a:chExt cx="5322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2200" cy="812800"/>
            </a:xfrm>
            <a:custGeom>
              <a:avLst/>
              <a:gdLst/>
              <a:ahLst/>
              <a:cxnLst/>
              <a:rect l="l" t="t" r="r" b="b"/>
              <a:pathLst>
                <a:path w="532200" h="812800">
                  <a:moveTo>
                    <a:pt x="2661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29000" y="0"/>
                  </a:lnTo>
                  <a:lnTo>
                    <a:pt x="329000" y="406400"/>
                  </a:lnTo>
                  <a:lnTo>
                    <a:pt x="532200" y="406400"/>
                  </a:lnTo>
                  <a:lnTo>
                    <a:pt x="266100" y="812800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-47625"/>
              <a:ext cx="1258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7116297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PD controller fork angle: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2277075"/>
            <a:ext cx="90934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Fork Disturbance Observer (FDOB):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691698" y="6004657"/>
            <a:ext cx="53237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Pseudo differentiation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850731" y="7989379"/>
            <a:ext cx="1151452" cy="903861"/>
            <a:chOff x="0" y="0"/>
            <a:chExt cx="303263" cy="2380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3263" cy="238054"/>
            </a:xfrm>
            <a:custGeom>
              <a:avLst/>
              <a:gdLst/>
              <a:ahLst/>
              <a:cxnLst/>
              <a:rect l="l" t="t" r="r" b="b"/>
              <a:pathLst>
                <a:path w="303263" h="238054">
                  <a:moveTo>
                    <a:pt x="0" y="0"/>
                  </a:moveTo>
                  <a:lnTo>
                    <a:pt x="303263" y="0"/>
                  </a:lnTo>
                  <a:lnTo>
                    <a:pt x="303263" y="238054"/>
                  </a:lnTo>
                  <a:lnTo>
                    <a:pt x="0" y="238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03263" cy="285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28098668-286C-52D2-ADC6-840999CA7D11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011395"/>
            <a:ext cx="4149176" cy="662473"/>
            <a:chOff x="0" y="0"/>
            <a:chExt cx="5532235" cy="883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2235" cy="883298"/>
            </a:xfrm>
            <a:custGeom>
              <a:avLst/>
              <a:gdLst/>
              <a:ahLst/>
              <a:cxnLst/>
              <a:rect l="l" t="t" r="r" b="b"/>
              <a:pathLst>
                <a:path w="5532235" h="883298">
                  <a:moveTo>
                    <a:pt x="0" y="0"/>
                  </a:moveTo>
                  <a:lnTo>
                    <a:pt x="5532235" y="0"/>
                  </a:lnTo>
                  <a:lnTo>
                    <a:pt x="5532235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57651"/>
            <a:ext cx="8265145" cy="662473"/>
            <a:chOff x="0" y="0"/>
            <a:chExt cx="11020194" cy="883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20194" cy="883298"/>
            </a:xfrm>
            <a:custGeom>
              <a:avLst/>
              <a:gdLst/>
              <a:ahLst/>
              <a:cxnLst/>
              <a:rect l="l" t="t" r="r" b="b"/>
              <a:pathLst>
                <a:path w="11020194" h="883298">
                  <a:moveTo>
                    <a:pt x="0" y="0"/>
                  </a:moveTo>
                  <a:lnTo>
                    <a:pt x="11020194" y="0"/>
                  </a:lnTo>
                  <a:lnTo>
                    <a:pt x="11020194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416818"/>
            <a:ext cx="14261081" cy="697883"/>
            <a:chOff x="0" y="0"/>
            <a:chExt cx="19014775" cy="930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14775" cy="930510"/>
            </a:xfrm>
            <a:custGeom>
              <a:avLst/>
              <a:gdLst/>
              <a:ahLst/>
              <a:cxnLst/>
              <a:rect l="l" t="t" r="r" b="b"/>
              <a:pathLst>
                <a:path w="19014775" h="930510">
                  <a:moveTo>
                    <a:pt x="0" y="0"/>
                  </a:moveTo>
                  <a:lnTo>
                    <a:pt x="19014775" y="0"/>
                  </a:lnTo>
                  <a:lnTo>
                    <a:pt x="19014775" y="930510"/>
                  </a:lnTo>
                  <a:lnTo>
                    <a:pt x="0" y="930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261318"/>
            <a:ext cx="12994906" cy="1221784"/>
            <a:chOff x="0" y="0"/>
            <a:chExt cx="3422527" cy="3217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422527" cy="321787"/>
            </a:xfrm>
            <a:custGeom>
              <a:avLst/>
              <a:gdLst/>
              <a:ahLst/>
              <a:cxnLst/>
              <a:rect l="l" t="t" r="r" b="b"/>
              <a:pathLst>
                <a:path w="3422527" h="321787">
                  <a:moveTo>
                    <a:pt x="0" y="0"/>
                  </a:moveTo>
                  <a:lnTo>
                    <a:pt x="3422527" y="0"/>
                  </a:lnTo>
                  <a:lnTo>
                    <a:pt x="3422527" y="321787"/>
                  </a:lnTo>
                  <a:lnTo>
                    <a:pt x="0" y="321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422527" cy="36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2342" y="7360314"/>
            <a:ext cx="12836486" cy="985126"/>
            <a:chOff x="0" y="0"/>
            <a:chExt cx="17115315" cy="13135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115315" cy="1313501"/>
            </a:xfrm>
            <a:custGeom>
              <a:avLst/>
              <a:gdLst/>
              <a:ahLst/>
              <a:cxnLst/>
              <a:rect l="l" t="t" r="r" b="b"/>
              <a:pathLst>
                <a:path w="17115315" h="1313501">
                  <a:moveTo>
                    <a:pt x="0" y="0"/>
                  </a:moveTo>
                  <a:lnTo>
                    <a:pt x="17115315" y="0"/>
                  </a:lnTo>
                  <a:lnTo>
                    <a:pt x="17115315" y="1313501"/>
                  </a:lnTo>
                  <a:lnTo>
                    <a:pt x="0" y="13135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2277075"/>
            <a:ext cx="90934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Reaction Torque Observer (RTOB):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8483102"/>
            <a:ext cx="596441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Pseudo differentiation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1BDEE52-00C2-9697-4C7D-ED6E05AC9F13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786375"/>
            <a:ext cx="90934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PID controller wheel angle: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27132" y="5686111"/>
            <a:ext cx="14476185" cy="1108814"/>
            <a:chOff x="0" y="0"/>
            <a:chExt cx="19301579" cy="14784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1579" cy="1478419"/>
            </a:xfrm>
            <a:custGeom>
              <a:avLst/>
              <a:gdLst/>
              <a:ahLst/>
              <a:cxnLst/>
              <a:rect l="l" t="t" r="r" b="b"/>
              <a:pathLst>
                <a:path w="19301579" h="1478419">
                  <a:moveTo>
                    <a:pt x="0" y="0"/>
                  </a:moveTo>
                  <a:lnTo>
                    <a:pt x="19301579" y="0"/>
                  </a:lnTo>
                  <a:lnTo>
                    <a:pt x="19301579" y="1478419"/>
                  </a:lnTo>
                  <a:lnTo>
                    <a:pt x="0" y="147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960231"/>
            <a:ext cx="2464782" cy="1078048"/>
            <a:chOff x="0" y="0"/>
            <a:chExt cx="649161" cy="2839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9161" cy="283930"/>
            </a:xfrm>
            <a:custGeom>
              <a:avLst/>
              <a:gdLst/>
              <a:ahLst/>
              <a:cxnLst/>
              <a:rect l="l" t="t" r="r" b="b"/>
              <a:pathLst>
                <a:path w="649161" h="283930">
                  <a:moveTo>
                    <a:pt x="0" y="0"/>
                  </a:moveTo>
                  <a:lnTo>
                    <a:pt x="649161" y="0"/>
                  </a:lnTo>
                  <a:lnTo>
                    <a:pt x="649161" y="283930"/>
                  </a:lnTo>
                  <a:lnTo>
                    <a:pt x="0" y="283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649161" cy="331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7132" y="8009836"/>
            <a:ext cx="8555917" cy="851720"/>
            <a:chOff x="0" y="0"/>
            <a:chExt cx="11407890" cy="113562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407890" cy="1135627"/>
            </a:xfrm>
            <a:custGeom>
              <a:avLst/>
              <a:gdLst/>
              <a:ahLst/>
              <a:cxnLst/>
              <a:rect l="l" t="t" r="r" b="b"/>
              <a:pathLst>
                <a:path w="11407890" h="1135627">
                  <a:moveTo>
                    <a:pt x="0" y="0"/>
                  </a:moveTo>
                  <a:lnTo>
                    <a:pt x="11407890" y="0"/>
                  </a:lnTo>
                  <a:lnTo>
                    <a:pt x="11407890" y="1135627"/>
                  </a:lnTo>
                  <a:lnTo>
                    <a:pt x="0" y="1135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3481774"/>
            <a:ext cx="7949682" cy="662473"/>
            <a:chOff x="0" y="0"/>
            <a:chExt cx="10599576" cy="8832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599576" cy="883298"/>
            </a:xfrm>
            <a:custGeom>
              <a:avLst/>
              <a:gdLst/>
              <a:ahLst/>
              <a:cxnLst/>
              <a:rect l="l" t="t" r="r" b="b"/>
              <a:pathLst>
                <a:path w="10599576" h="883298">
                  <a:moveTo>
                    <a:pt x="0" y="0"/>
                  </a:moveTo>
                  <a:lnTo>
                    <a:pt x="10599576" y="0"/>
                  </a:lnTo>
                  <a:lnTo>
                    <a:pt x="10599576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28700" y="2417616"/>
            <a:ext cx="952470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Repulsive Compliance Control (RCC):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898811" y="3481774"/>
            <a:ext cx="1102335" cy="748313"/>
            <a:chOff x="0" y="0"/>
            <a:chExt cx="290327" cy="19708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0327" cy="197087"/>
            </a:xfrm>
            <a:custGeom>
              <a:avLst/>
              <a:gdLst/>
              <a:ahLst/>
              <a:cxnLst/>
              <a:rect l="l" t="t" r="r" b="b"/>
              <a:pathLst>
                <a:path w="290327" h="197087">
                  <a:moveTo>
                    <a:pt x="0" y="0"/>
                  </a:moveTo>
                  <a:lnTo>
                    <a:pt x="290327" y="0"/>
                  </a:lnTo>
                  <a:lnTo>
                    <a:pt x="290327" y="197087"/>
                  </a:lnTo>
                  <a:lnTo>
                    <a:pt x="0" y="197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90327" cy="244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95305" y="3481774"/>
            <a:ext cx="988466" cy="748313"/>
            <a:chOff x="0" y="0"/>
            <a:chExt cx="260337" cy="1970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0337" cy="197087"/>
            </a:xfrm>
            <a:custGeom>
              <a:avLst/>
              <a:gdLst/>
              <a:ahLst/>
              <a:cxnLst/>
              <a:rect l="l" t="t" r="r" b="b"/>
              <a:pathLst>
                <a:path w="260337" h="197087">
                  <a:moveTo>
                    <a:pt x="0" y="0"/>
                  </a:moveTo>
                  <a:lnTo>
                    <a:pt x="260337" y="0"/>
                  </a:lnTo>
                  <a:lnTo>
                    <a:pt x="260337" y="197087"/>
                  </a:lnTo>
                  <a:lnTo>
                    <a:pt x="0" y="197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60337" cy="244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089391" y="3481774"/>
            <a:ext cx="988466" cy="748313"/>
            <a:chOff x="0" y="0"/>
            <a:chExt cx="260337" cy="19708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60337" cy="197087"/>
            </a:xfrm>
            <a:custGeom>
              <a:avLst/>
              <a:gdLst/>
              <a:ahLst/>
              <a:cxnLst/>
              <a:rect l="l" t="t" r="r" b="b"/>
              <a:pathLst>
                <a:path w="260337" h="197087">
                  <a:moveTo>
                    <a:pt x="0" y="0"/>
                  </a:moveTo>
                  <a:lnTo>
                    <a:pt x="260337" y="0"/>
                  </a:lnTo>
                  <a:lnTo>
                    <a:pt x="260337" y="197087"/>
                  </a:lnTo>
                  <a:lnTo>
                    <a:pt x="0" y="197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260337" cy="244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4091682" y="3474588"/>
            <a:ext cx="911859" cy="755500"/>
            <a:chOff x="0" y="0"/>
            <a:chExt cx="240160" cy="19897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40160" cy="198979"/>
            </a:xfrm>
            <a:custGeom>
              <a:avLst/>
              <a:gdLst/>
              <a:ahLst/>
              <a:cxnLst/>
              <a:rect l="l" t="t" r="r" b="b"/>
              <a:pathLst>
                <a:path w="240160" h="198979">
                  <a:moveTo>
                    <a:pt x="0" y="0"/>
                  </a:moveTo>
                  <a:lnTo>
                    <a:pt x="240160" y="0"/>
                  </a:lnTo>
                  <a:lnTo>
                    <a:pt x="240160" y="198979"/>
                  </a:lnTo>
                  <a:lnTo>
                    <a:pt x="0" y="198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40160" cy="246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061706"/>
            <a:ext cx="909341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Total pitch command: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127132" y="5858532"/>
            <a:ext cx="911859" cy="755500"/>
            <a:chOff x="0" y="0"/>
            <a:chExt cx="240160" cy="19897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40160" cy="198979"/>
            </a:xfrm>
            <a:custGeom>
              <a:avLst/>
              <a:gdLst/>
              <a:ahLst/>
              <a:cxnLst/>
              <a:rect l="l" t="t" r="r" b="b"/>
              <a:pathLst>
                <a:path w="240160" h="198979">
                  <a:moveTo>
                    <a:pt x="0" y="0"/>
                  </a:moveTo>
                  <a:lnTo>
                    <a:pt x="240160" y="0"/>
                  </a:lnTo>
                  <a:lnTo>
                    <a:pt x="240160" y="198979"/>
                  </a:lnTo>
                  <a:lnTo>
                    <a:pt x="0" y="1989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240160" cy="246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281878" y="7960231"/>
            <a:ext cx="2685851" cy="1078048"/>
            <a:chOff x="0" y="0"/>
            <a:chExt cx="707385" cy="2839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07385" cy="283930"/>
            </a:xfrm>
            <a:custGeom>
              <a:avLst/>
              <a:gdLst/>
              <a:ahLst/>
              <a:cxnLst/>
              <a:rect l="l" t="t" r="r" b="b"/>
              <a:pathLst>
                <a:path w="707385" h="283930">
                  <a:moveTo>
                    <a:pt x="0" y="0"/>
                  </a:moveTo>
                  <a:lnTo>
                    <a:pt x="707385" y="0"/>
                  </a:lnTo>
                  <a:lnTo>
                    <a:pt x="707385" y="283930"/>
                  </a:lnTo>
                  <a:lnTo>
                    <a:pt x="0" y="283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707385" cy="331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190114" y="7960231"/>
            <a:ext cx="2491942" cy="1078048"/>
            <a:chOff x="0" y="0"/>
            <a:chExt cx="656314" cy="28393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56314" cy="283930"/>
            </a:xfrm>
            <a:custGeom>
              <a:avLst/>
              <a:gdLst/>
              <a:ahLst/>
              <a:cxnLst/>
              <a:rect l="l" t="t" r="r" b="b"/>
              <a:pathLst>
                <a:path w="656314" h="283930">
                  <a:moveTo>
                    <a:pt x="0" y="0"/>
                  </a:moveTo>
                  <a:lnTo>
                    <a:pt x="656314" y="0"/>
                  </a:lnTo>
                  <a:lnTo>
                    <a:pt x="656314" y="283930"/>
                  </a:lnTo>
                  <a:lnTo>
                    <a:pt x="0" y="283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66C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656314" cy="331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3" name="TextBox 8">
            <a:extLst>
              <a:ext uri="{FF2B5EF4-FFF2-40B4-BE49-F238E27FC236}">
                <a16:creationId xmlns:a16="http://schemas.microsoft.com/office/drawing/2014/main" id="{6AF88F1C-68AA-538C-675A-6BC05315C060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8110072"/>
            <a:ext cx="10810363" cy="662473"/>
            <a:chOff x="0" y="0"/>
            <a:chExt cx="14413817" cy="883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13817" cy="883298"/>
            </a:xfrm>
            <a:custGeom>
              <a:avLst/>
              <a:gdLst/>
              <a:ahLst/>
              <a:cxnLst/>
              <a:rect l="l" t="t" r="r" b="b"/>
              <a:pathLst>
                <a:path w="14413817" h="883298">
                  <a:moveTo>
                    <a:pt x="0" y="0"/>
                  </a:moveTo>
                  <a:lnTo>
                    <a:pt x="14413817" y="0"/>
                  </a:lnTo>
                  <a:lnTo>
                    <a:pt x="14413817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42244" y="3006146"/>
            <a:ext cx="12334625" cy="662473"/>
            <a:chOff x="0" y="0"/>
            <a:chExt cx="16446167" cy="883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46167" cy="883298"/>
            </a:xfrm>
            <a:custGeom>
              <a:avLst/>
              <a:gdLst/>
              <a:ahLst/>
              <a:cxnLst/>
              <a:rect l="l" t="t" r="r" b="b"/>
              <a:pathLst>
                <a:path w="16446167" h="883298">
                  <a:moveTo>
                    <a:pt x="0" y="0"/>
                  </a:moveTo>
                  <a:lnTo>
                    <a:pt x="16446167" y="0"/>
                  </a:lnTo>
                  <a:lnTo>
                    <a:pt x="16446167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2244" y="3868645"/>
            <a:ext cx="5015871" cy="662473"/>
            <a:chOff x="0" y="0"/>
            <a:chExt cx="6687827" cy="883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87827" cy="883298"/>
            </a:xfrm>
            <a:custGeom>
              <a:avLst/>
              <a:gdLst/>
              <a:ahLst/>
              <a:cxnLst/>
              <a:rect l="l" t="t" r="r" b="b"/>
              <a:pathLst>
                <a:path w="6687827" h="883298">
                  <a:moveTo>
                    <a:pt x="0" y="0"/>
                  </a:moveTo>
                  <a:lnTo>
                    <a:pt x="6687827" y="0"/>
                  </a:lnTo>
                  <a:lnTo>
                    <a:pt x="6687827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2244" y="4864493"/>
            <a:ext cx="15232049" cy="697883"/>
            <a:chOff x="0" y="0"/>
            <a:chExt cx="20309398" cy="9305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09398" cy="930510"/>
            </a:xfrm>
            <a:custGeom>
              <a:avLst/>
              <a:gdLst/>
              <a:ahLst/>
              <a:cxnLst/>
              <a:rect l="l" t="t" r="r" b="b"/>
              <a:pathLst>
                <a:path w="20309398" h="930510">
                  <a:moveTo>
                    <a:pt x="0" y="0"/>
                  </a:moveTo>
                  <a:lnTo>
                    <a:pt x="20309398" y="0"/>
                  </a:lnTo>
                  <a:lnTo>
                    <a:pt x="20309398" y="930510"/>
                  </a:lnTo>
                  <a:lnTo>
                    <a:pt x="0" y="930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762401"/>
            <a:ext cx="10121445" cy="1221784"/>
            <a:chOff x="0" y="0"/>
            <a:chExt cx="2665730" cy="3217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65731" cy="321787"/>
            </a:xfrm>
            <a:custGeom>
              <a:avLst/>
              <a:gdLst/>
              <a:ahLst/>
              <a:cxnLst/>
              <a:rect l="l" t="t" r="r" b="b"/>
              <a:pathLst>
                <a:path w="2665731" h="321787">
                  <a:moveTo>
                    <a:pt x="0" y="0"/>
                  </a:moveTo>
                  <a:lnTo>
                    <a:pt x="2665731" y="0"/>
                  </a:lnTo>
                  <a:lnTo>
                    <a:pt x="2665731" y="321787"/>
                  </a:lnTo>
                  <a:lnTo>
                    <a:pt x="0" y="321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665730" cy="36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42244" y="5896989"/>
            <a:ext cx="9894357" cy="951935"/>
            <a:chOff x="0" y="0"/>
            <a:chExt cx="13192476" cy="12692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192476" cy="1269247"/>
            </a:xfrm>
            <a:custGeom>
              <a:avLst/>
              <a:gdLst/>
              <a:ahLst/>
              <a:cxnLst/>
              <a:rect l="l" t="t" r="r" b="b"/>
              <a:pathLst>
                <a:path w="13192476" h="1269247">
                  <a:moveTo>
                    <a:pt x="0" y="0"/>
                  </a:moveTo>
                  <a:lnTo>
                    <a:pt x="13192476" y="0"/>
                  </a:lnTo>
                  <a:lnTo>
                    <a:pt x="13192476" y="1269247"/>
                  </a:lnTo>
                  <a:lnTo>
                    <a:pt x="0" y="1269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1404381" y="5909894"/>
            <a:ext cx="612382" cy="935257"/>
            <a:chOff x="0" y="0"/>
            <a:chExt cx="5322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2200" cy="812800"/>
            </a:xfrm>
            <a:custGeom>
              <a:avLst/>
              <a:gdLst/>
              <a:ahLst/>
              <a:cxnLst/>
              <a:rect l="l" t="t" r="r" b="b"/>
              <a:pathLst>
                <a:path w="532200" h="812800">
                  <a:moveTo>
                    <a:pt x="2661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329000" y="0"/>
                  </a:lnTo>
                  <a:lnTo>
                    <a:pt x="329000" y="406400"/>
                  </a:lnTo>
                  <a:lnTo>
                    <a:pt x="532200" y="406400"/>
                  </a:lnTo>
                  <a:lnTo>
                    <a:pt x="266100" y="812800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-47625"/>
              <a:ext cx="1258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116297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PD controller lift displacement: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2277075"/>
            <a:ext cx="852569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Lift Disturbance Observer (LDOB):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87750" y="6004657"/>
            <a:ext cx="53237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Pseudo differentiation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850731" y="7989379"/>
            <a:ext cx="1151452" cy="903861"/>
            <a:chOff x="0" y="0"/>
            <a:chExt cx="303263" cy="23805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3263" cy="238054"/>
            </a:xfrm>
            <a:custGeom>
              <a:avLst/>
              <a:gdLst/>
              <a:ahLst/>
              <a:cxnLst/>
              <a:rect l="l" t="t" r="r" b="b"/>
              <a:pathLst>
                <a:path w="303263" h="238054">
                  <a:moveTo>
                    <a:pt x="0" y="0"/>
                  </a:moveTo>
                  <a:lnTo>
                    <a:pt x="303263" y="0"/>
                  </a:lnTo>
                  <a:lnTo>
                    <a:pt x="303263" y="238054"/>
                  </a:lnTo>
                  <a:lnTo>
                    <a:pt x="0" y="2380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303263" cy="285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67F33080-B7C8-663A-8A2F-C5CD555111DE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386829" y="3172611"/>
            <a:ext cx="7514341" cy="6085689"/>
          </a:xfrm>
          <a:custGeom>
            <a:avLst/>
            <a:gdLst/>
            <a:ahLst/>
            <a:cxnLst/>
            <a:rect l="l" t="t" r="r" b="b"/>
            <a:pathLst>
              <a:path w="7514341" h="6085689">
                <a:moveTo>
                  <a:pt x="0" y="0"/>
                </a:moveTo>
                <a:lnTo>
                  <a:pt x="7514342" y="0"/>
                </a:lnTo>
                <a:lnTo>
                  <a:pt x="7514342" y="6085689"/>
                </a:lnTo>
                <a:lnTo>
                  <a:pt x="0" y="6085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77075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Lift disturbance observer: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B07698DA-5ECA-BEA7-A164-8E0D905A6506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04190" y="3771049"/>
            <a:ext cx="14879621" cy="4947309"/>
          </a:xfrm>
          <a:custGeom>
            <a:avLst/>
            <a:gdLst/>
            <a:ahLst/>
            <a:cxnLst/>
            <a:rect l="l" t="t" r="r" b="b"/>
            <a:pathLst>
              <a:path w="14879621" h="4947309">
                <a:moveTo>
                  <a:pt x="0" y="0"/>
                </a:moveTo>
                <a:lnTo>
                  <a:pt x="14879620" y="0"/>
                </a:lnTo>
                <a:lnTo>
                  <a:pt x="14879620" y="4947309"/>
                </a:lnTo>
                <a:lnTo>
                  <a:pt x="0" y="4947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266954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PD controller lift displacement: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F8B918A2-65FA-722F-73AD-0BE8F36762B7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684403" y="2526480"/>
            <a:ext cx="10919195" cy="6574265"/>
          </a:xfrm>
          <a:custGeom>
            <a:avLst/>
            <a:gdLst/>
            <a:ahLst/>
            <a:cxnLst/>
            <a:rect l="l" t="t" r="r" b="b"/>
            <a:pathLst>
              <a:path w="10919195" h="6574265">
                <a:moveTo>
                  <a:pt x="0" y="0"/>
                </a:moveTo>
                <a:lnTo>
                  <a:pt x="10919194" y="0"/>
                </a:lnTo>
                <a:lnTo>
                  <a:pt x="10919194" y="6574265"/>
                </a:lnTo>
                <a:lnTo>
                  <a:pt x="0" y="6574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828111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Complete control architecture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129B8851-54B5-305F-0671-E5E36EEAD646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99233" y="2274562"/>
            <a:ext cx="7418668" cy="6983738"/>
          </a:xfrm>
          <a:custGeom>
            <a:avLst/>
            <a:gdLst/>
            <a:ahLst/>
            <a:cxnLst/>
            <a:rect l="l" t="t" r="r" b="b"/>
            <a:pathLst>
              <a:path w="7418668" h="6983738">
                <a:moveTo>
                  <a:pt x="0" y="0"/>
                </a:moveTo>
                <a:lnTo>
                  <a:pt x="7418668" y="0"/>
                </a:lnTo>
                <a:lnTo>
                  <a:pt x="7418668" y="6983738"/>
                </a:lnTo>
                <a:lnTo>
                  <a:pt x="0" y="698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744493" y="3746329"/>
            <a:ext cx="5544274" cy="3954657"/>
          </a:xfrm>
          <a:custGeom>
            <a:avLst/>
            <a:gdLst/>
            <a:ahLst/>
            <a:cxnLst/>
            <a:rect l="l" t="t" r="r" b="b"/>
            <a:pathLst>
              <a:path w="5544274" h="3954657">
                <a:moveTo>
                  <a:pt x="0" y="0"/>
                </a:moveTo>
                <a:lnTo>
                  <a:pt x="5544274" y="0"/>
                </a:lnTo>
                <a:lnTo>
                  <a:pt x="5544274" y="3954657"/>
                </a:lnTo>
                <a:lnTo>
                  <a:pt x="0" y="3954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V. Simulation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4C543D27-C4CA-B3A9-6086-32CC9F54CD10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693884" y="2249822"/>
            <a:ext cx="10900231" cy="69476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V. Simulation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19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D8E4D821-AAC3-7E47-B401-0939CD642BC5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51363" y="2430740"/>
            <a:ext cx="3109773" cy="3109773"/>
          </a:xfrm>
          <a:custGeom>
            <a:avLst/>
            <a:gdLst/>
            <a:ahLst/>
            <a:cxnLst/>
            <a:rect l="l" t="t" r="r" b="b"/>
            <a:pathLst>
              <a:path w="3109773" h="3109773">
                <a:moveTo>
                  <a:pt x="0" y="0"/>
                </a:moveTo>
                <a:lnTo>
                  <a:pt x="3109773" y="0"/>
                </a:lnTo>
                <a:lnTo>
                  <a:pt x="3109773" y="3109773"/>
                </a:lnTo>
                <a:lnTo>
                  <a:pt x="0" y="3109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603419" y="6146867"/>
            <a:ext cx="3405661" cy="3405661"/>
          </a:xfrm>
          <a:custGeom>
            <a:avLst/>
            <a:gdLst/>
            <a:ahLst/>
            <a:cxnLst/>
            <a:rect l="l" t="t" r="r" b="b"/>
            <a:pathLst>
              <a:path w="3405661" h="3405661">
                <a:moveTo>
                  <a:pt x="0" y="0"/>
                </a:moveTo>
                <a:lnTo>
                  <a:pt x="3405661" y="0"/>
                </a:lnTo>
                <a:lnTo>
                  <a:pt x="3405661" y="3405661"/>
                </a:lnTo>
                <a:lnTo>
                  <a:pt x="0" y="3405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16294" y="4520908"/>
            <a:ext cx="9786627" cy="2344680"/>
            <a:chOff x="0" y="0"/>
            <a:chExt cx="2577548" cy="6175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7548" cy="617529"/>
            </a:xfrm>
            <a:custGeom>
              <a:avLst/>
              <a:gdLst/>
              <a:ahLst/>
              <a:cxnLst/>
              <a:rect l="l" t="t" r="r" b="b"/>
              <a:pathLst>
                <a:path w="2577548" h="617529">
                  <a:moveTo>
                    <a:pt x="40345" y="0"/>
                  </a:moveTo>
                  <a:lnTo>
                    <a:pt x="2537203" y="0"/>
                  </a:lnTo>
                  <a:cubicBezTo>
                    <a:pt x="2559485" y="0"/>
                    <a:pt x="2577548" y="18063"/>
                    <a:pt x="2577548" y="40345"/>
                  </a:cubicBezTo>
                  <a:lnTo>
                    <a:pt x="2577548" y="577184"/>
                  </a:lnTo>
                  <a:cubicBezTo>
                    <a:pt x="2577548" y="599466"/>
                    <a:pt x="2559485" y="617529"/>
                    <a:pt x="2537203" y="617529"/>
                  </a:cubicBezTo>
                  <a:lnTo>
                    <a:pt x="40345" y="617529"/>
                  </a:lnTo>
                  <a:cubicBezTo>
                    <a:pt x="18063" y="617529"/>
                    <a:pt x="0" y="599466"/>
                    <a:pt x="0" y="577184"/>
                  </a:cubicBezTo>
                  <a:lnTo>
                    <a:pt x="0" y="40345"/>
                  </a:lnTo>
                  <a:cubicBezTo>
                    <a:pt x="0" y="18063"/>
                    <a:pt x="18063" y="0"/>
                    <a:pt x="403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291B25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577548" cy="66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Arbutus Slab"/>
                  <a:ea typeface="Arbutus Slab"/>
                  <a:cs typeface="Arbutus Slab"/>
                  <a:sym typeface="Arbutus Slab"/>
                </a:rPr>
                <a:t>f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19099" y="3580090"/>
            <a:ext cx="981018" cy="892477"/>
            <a:chOff x="0" y="0"/>
            <a:chExt cx="670096" cy="6096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0096" cy="609617"/>
            </a:xfrm>
            <a:custGeom>
              <a:avLst/>
              <a:gdLst/>
              <a:ahLst/>
              <a:cxnLst/>
              <a:rect l="l" t="t" r="r" b="b"/>
              <a:pathLst>
                <a:path w="670096" h="609617">
                  <a:moveTo>
                    <a:pt x="335048" y="609617"/>
                  </a:moveTo>
                  <a:lnTo>
                    <a:pt x="0" y="203217"/>
                  </a:lnTo>
                  <a:lnTo>
                    <a:pt x="203200" y="203217"/>
                  </a:lnTo>
                  <a:lnTo>
                    <a:pt x="203200" y="0"/>
                  </a:lnTo>
                  <a:lnTo>
                    <a:pt x="466896" y="0"/>
                  </a:lnTo>
                  <a:lnTo>
                    <a:pt x="466896" y="203217"/>
                  </a:lnTo>
                  <a:lnTo>
                    <a:pt x="670096" y="203217"/>
                  </a:lnTo>
                  <a:lnTo>
                    <a:pt x="335048" y="609617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-47625"/>
              <a:ext cx="263696" cy="5556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I. 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86327" y="1995765"/>
            <a:ext cx="1053839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In modern industrial environments, humans and robots work together.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37264" y="5118238"/>
            <a:ext cx="4974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[A]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6327" y="7168144"/>
            <a:ext cx="1053839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Mobile robots should have a small footprint for safety and space optimization reasons.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96459" y="8836025"/>
            <a:ext cx="46362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[B]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0393" y="4620098"/>
            <a:ext cx="9638431" cy="207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Labor shortage in industrialized countries.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High-risk tasks executed by robots.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2DC5E1E4-FF6C-D5B0-FABB-9AB258D52CA4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04642" y="2317891"/>
            <a:ext cx="14478717" cy="6982964"/>
          </a:xfrm>
          <a:custGeom>
            <a:avLst/>
            <a:gdLst/>
            <a:ahLst/>
            <a:cxnLst/>
            <a:rect l="l" t="t" r="r" b="b"/>
            <a:pathLst>
              <a:path w="14478717" h="6982964">
                <a:moveTo>
                  <a:pt x="0" y="0"/>
                </a:moveTo>
                <a:lnTo>
                  <a:pt x="14478716" y="0"/>
                </a:lnTo>
                <a:lnTo>
                  <a:pt x="14478716" y="6982965"/>
                </a:lnTo>
                <a:lnTo>
                  <a:pt x="0" y="6982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V. Simulation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12619" y="1949591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Vertical displacement of the lift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EC7626D-8BDA-44BE-D2A8-9D53485C3363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48760" y="2317891"/>
            <a:ext cx="14390481" cy="6940409"/>
          </a:xfrm>
          <a:custGeom>
            <a:avLst/>
            <a:gdLst/>
            <a:ahLst/>
            <a:cxnLst/>
            <a:rect l="l" t="t" r="r" b="b"/>
            <a:pathLst>
              <a:path w="14390481" h="6940409">
                <a:moveTo>
                  <a:pt x="0" y="0"/>
                </a:moveTo>
                <a:lnTo>
                  <a:pt x="14390480" y="0"/>
                </a:lnTo>
                <a:lnTo>
                  <a:pt x="14390480" y="6940409"/>
                </a:lnTo>
                <a:lnTo>
                  <a:pt x="0" y="6940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V. Simulation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12619" y="1949591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Displacement error of the lift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2D2CE33B-727B-053A-9DA7-E7D442D6B224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73209" y="2317891"/>
            <a:ext cx="14541583" cy="7013284"/>
          </a:xfrm>
          <a:custGeom>
            <a:avLst/>
            <a:gdLst/>
            <a:ahLst/>
            <a:cxnLst/>
            <a:rect l="l" t="t" r="r" b="b"/>
            <a:pathLst>
              <a:path w="14541583" h="7013284">
                <a:moveTo>
                  <a:pt x="0" y="0"/>
                </a:moveTo>
                <a:lnTo>
                  <a:pt x="14541582" y="0"/>
                </a:lnTo>
                <a:lnTo>
                  <a:pt x="14541582" y="7013284"/>
                </a:lnTo>
                <a:lnTo>
                  <a:pt x="0" y="7013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V. Simulation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89325" y="1949591"/>
            <a:ext cx="890935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Horizontal displacement of the robot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282F0D24-E46A-6A77-CD6C-1388DF077606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VI.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35957"/>
            <a:ext cx="15474451" cy="641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 algn="just">
              <a:lnSpc>
                <a:spcPts val="5599"/>
              </a:lnSpc>
              <a:buFont typeface="Arial"/>
              <a:buChar char="•"/>
            </a:pP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The proposed mechanical design aims to produce the least number of changes in the current robot.</a:t>
            </a:r>
          </a:p>
          <a:p>
            <a:pPr algn="just">
              <a:lnSpc>
                <a:spcPts val="5599"/>
              </a:lnSpc>
            </a:pPr>
            <a:endParaRPr lang="en-US" sz="3999" spc="-79" dirty="0">
              <a:solidFill>
                <a:srgbClr val="291B25"/>
              </a:solidFill>
              <a:latin typeface="Arbutus Slab"/>
              <a:ea typeface="Arbutus Slab"/>
              <a:cs typeface="Arbutus Slab"/>
              <a:sym typeface="Arbutus Slab"/>
            </a:endParaRPr>
          </a:p>
          <a:p>
            <a:pPr marL="863598" lvl="1" indent="-431799" algn="just">
              <a:lnSpc>
                <a:spcPts val="5599"/>
              </a:lnSpc>
              <a:buFont typeface="Arial"/>
              <a:buChar char="•"/>
            </a:pP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With the PD controller and LDOB architecture the system can follow vertical displacement references.</a:t>
            </a:r>
          </a:p>
          <a:p>
            <a:pPr algn="just">
              <a:lnSpc>
                <a:spcPts val="5599"/>
              </a:lnSpc>
            </a:pPr>
            <a:endParaRPr lang="en-US" sz="3999" spc="-79" dirty="0">
              <a:solidFill>
                <a:srgbClr val="291B25"/>
              </a:solidFill>
              <a:latin typeface="Arbutus Slab"/>
              <a:ea typeface="Arbutus Slab"/>
              <a:cs typeface="Arbutus Slab"/>
              <a:sym typeface="Arbutus Slab"/>
            </a:endParaRPr>
          </a:p>
          <a:p>
            <a:pPr marL="863598" lvl="1" indent="-431799" algn="just">
              <a:lnSpc>
                <a:spcPts val="5599"/>
              </a:lnSpc>
              <a:buFont typeface="Arial"/>
              <a:buChar char="•"/>
            </a:pP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The current unified control architecture is not able to follow properly position references with the additional lift subsystem.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D1A67E2-EC63-9357-E012-90F7ECB92AB7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VII. Future 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35957"/>
            <a:ext cx="15474451" cy="630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8" lvl="1" indent="-431799" algn="just">
              <a:lnSpc>
                <a:spcPts val="5599"/>
              </a:lnSpc>
              <a:buFont typeface="Arial"/>
              <a:buChar char="•"/>
            </a:pP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Redefine the conceptual design based on the provided feedback and start the detailed mechanical design of the lift subsystem.</a:t>
            </a:r>
          </a:p>
          <a:p>
            <a:pPr marL="863598" lvl="1" indent="-431799" algn="just">
              <a:lnSpc>
                <a:spcPts val="5599"/>
              </a:lnSpc>
              <a:buFont typeface="Arial"/>
              <a:buChar char="•"/>
            </a:pP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Change the current theoretical model to match with the adjusted mechanical design.</a:t>
            </a:r>
          </a:p>
          <a:p>
            <a:pPr marL="863598" lvl="1" indent="-431799" algn="just">
              <a:lnSpc>
                <a:spcPts val="5599"/>
              </a:lnSpc>
              <a:buFont typeface="Arial"/>
              <a:buChar char="•"/>
            </a:pP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Find and fix the cause of the oscillations in the position tracking task.</a:t>
            </a:r>
          </a:p>
          <a:p>
            <a:pPr marL="863598" lvl="1" indent="-431799" algn="just">
              <a:lnSpc>
                <a:spcPts val="5599"/>
              </a:lnSpc>
              <a:buFont typeface="Arial"/>
              <a:buChar char="•"/>
            </a:pP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Propose an alternative control architecture that aimed to directly control the </a:t>
            </a:r>
            <a:r>
              <a:rPr lang="en-US" sz="3999" spc="-79" dirty="0" err="1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CoG</a:t>
            </a:r>
            <a:r>
              <a:rPr lang="en-US" sz="3999" spc="-79" dirty="0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 of the robot.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E93F525-1668-B13D-A6DF-AD764B5C35B3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332" y="767107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6049" y="1660168"/>
            <a:ext cx="15686619" cy="730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[1] H. Kanazawa, K. Ishizaki, Y. Miyata, M. Nawa, N. Kato, and T. Murakami, "Model-Based Pitch Angle Compensation for Center of Gravity Variation in Underactuated System with an Arm," in Proceedings of the 2023 IEEE 32nd International Symposium on Industrial Electronics (ISIE), 2023, pp. 1-6. </a:t>
            </a:r>
          </a:p>
          <a:p>
            <a:pPr algn="just">
              <a:lnSpc>
                <a:spcPts val="3640"/>
              </a:lnSpc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[2] H. Yajima, K. Ishizaki, Y. Miyata, M. Nawa, N. Kato, and T. Murakami, "Posture Stabilization Control Compensating Variation of Body Center of Gravity in Underactuated System," in Proceedings of the 2023 IEEE International Conference on Mechatronics (ICM), 2023, pp. 1-6.</a:t>
            </a:r>
          </a:p>
          <a:p>
            <a:pPr algn="just">
              <a:lnSpc>
                <a:spcPts val="3640"/>
              </a:lnSpc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[3] J. Ito and T. Murakami, "Underactuated Control for Two-Wheeled Mobile Robot with an Arm Using Torque Constraint Conditions and Disturbance Observer," in Proceedings of the 2023 IEEE 32nd International Symposium on Industrial Electronics (ISIE), 2023, pp. 1-6.</a:t>
            </a:r>
          </a:p>
          <a:p>
            <a:pPr algn="just">
              <a:lnSpc>
                <a:spcPts val="3640"/>
              </a:lnSpc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[4] Mezawa, M. (2022). Virtual Suspension Control in Two-Wheeled Transport Robot (Master's thesis, Keio University).</a:t>
            </a:r>
          </a:p>
          <a:p>
            <a:pPr algn="just">
              <a:lnSpc>
                <a:spcPts val="3640"/>
              </a:lnSpc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[A] https://www.flaticon.com/free-icons/comparison</a:t>
            </a:r>
          </a:p>
          <a:p>
            <a:pPr algn="just">
              <a:lnSpc>
                <a:spcPts val="3640"/>
              </a:lnSpc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[B] https://www.flaticon.com/free-icons/standard</a:t>
            </a:r>
          </a:p>
          <a:p>
            <a:pPr algn="just">
              <a:lnSpc>
                <a:spcPts val="3640"/>
              </a:lnSpc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[C] https://www.cbinsights.com/investor/toyota-industries-corporation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spc="-52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[D] https://www.motioncontroltips.com/what-is-a-rack-and-pinion/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E7CB633-787F-C86A-A057-8A94F59B8102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332" y="4448864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8467" y="2181542"/>
            <a:ext cx="5307568" cy="7076758"/>
          </a:xfrm>
          <a:custGeom>
            <a:avLst/>
            <a:gdLst/>
            <a:ahLst/>
            <a:cxnLst/>
            <a:rect l="l" t="t" r="r" b="b"/>
            <a:pathLst>
              <a:path w="5307568" h="7076758">
                <a:moveTo>
                  <a:pt x="0" y="0"/>
                </a:moveTo>
                <a:lnTo>
                  <a:pt x="5307569" y="0"/>
                </a:lnTo>
                <a:lnTo>
                  <a:pt x="5307569" y="7076758"/>
                </a:lnTo>
                <a:lnTo>
                  <a:pt x="0" y="7076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642386" y="6345848"/>
            <a:ext cx="4895076" cy="2298298"/>
          </a:xfrm>
          <a:custGeom>
            <a:avLst/>
            <a:gdLst/>
            <a:ahLst/>
            <a:cxnLst/>
            <a:rect l="l" t="t" r="r" b="b"/>
            <a:pathLst>
              <a:path w="4895076" h="2298298">
                <a:moveTo>
                  <a:pt x="0" y="0"/>
                </a:moveTo>
                <a:lnTo>
                  <a:pt x="4895076" y="0"/>
                </a:lnTo>
                <a:lnTo>
                  <a:pt x="4895076" y="2298298"/>
                </a:lnTo>
                <a:lnTo>
                  <a:pt x="0" y="229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I.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6327" y="2364065"/>
            <a:ext cx="7662762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Two-Wheeled Forklift Robot: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Aimed for load movement in warehouses.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Self-balanced mobile robot.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Small footprint.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96571" y="8417815"/>
            <a:ext cx="48351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[C]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13E06B8-6641-7E68-9A8C-80F0960FCB8B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904485" y="2133814"/>
            <a:ext cx="7085766" cy="71244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II. Conceptual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B99DAC40-1B5E-EC94-D296-D0138EDDC490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718986" y="6020366"/>
            <a:ext cx="4983533" cy="3211610"/>
          </a:xfrm>
          <a:custGeom>
            <a:avLst/>
            <a:gdLst/>
            <a:ahLst/>
            <a:cxnLst/>
            <a:rect l="l" t="t" r="r" b="b"/>
            <a:pathLst>
              <a:path w="4983533" h="3211610">
                <a:moveTo>
                  <a:pt x="0" y="0"/>
                </a:moveTo>
                <a:lnTo>
                  <a:pt x="4983532" y="0"/>
                </a:lnTo>
                <a:lnTo>
                  <a:pt x="4983532" y="3211610"/>
                </a:lnTo>
                <a:lnTo>
                  <a:pt x="0" y="3211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38032" y="2210489"/>
            <a:ext cx="8707369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1. Rack and pinion vertical mechanism: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Compact design.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High power transmission.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High precision.</a:t>
            </a:r>
          </a:p>
        </p:txBody>
      </p:sp>
      <p:sp>
        <p:nvSpPr>
          <p:cNvPr id="8" name="Freeform 8"/>
          <p:cNvSpPr/>
          <p:nvPr/>
        </p:nvSpPr>
        <p:spPr>
          <a:xfrm>
            <a:off x="10889938" y="2277164"/>
            <a:ext cx="4441124" cy="6981136"/>
          </a:xfrm>
          <a:custGeom>
            <a:avLst/>
            <a:gdLst/>
            <a:ahLst/>
            <a:cxnLst/>
            <a:rect l="l" t="t" r="r" b="b"/>
            <a:pathLst>
              <a:path w="4441124" h="6981136">
                <a:moveTo>
                  <a:pt x="0" y="0"/>
                </a:moveTo>
                <a:lnTo>
                  <a:pt x="4441125" y="0"/>
                </a:lnTo>
                <a:lnTo>
                  <a:pt x="4441125" y="6981136"/>
                </a:lnTo>
                <a:lnTo>
                  <a:pt x="0" y="698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II. Conceptual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83171" y="8836025"/>
            <a:ext cx="48553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[D]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807005D6-4A01-E2CB-D712-7927017872F0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2801" y="2046141"/>
            <a:ext cx="8707369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2. Three linear guides for movement rigidity</a:t>
            </a:r>
          </a:p>
        </p:txBody>
      </p:sp>
      <p:sp>
        <p:nvSpPr>
          <p:cNvPr id="7" name="Freeform 7"/>
          <p:cNvSpPr/>
          <p:nvPr/>
        </p:nvSpPr>
        <p:spPr>
          <a:xfrm>
            <a:off x="4681195" y="3251255"/>
            <a:ext cx="7532345" cy="6007045"/>
          </a:xfrm>
          <a:custGeom>
            <a:avLst/>
            <a:gdLst/>
            <a:ahLst/>
            <a:cxnLst/>
            <a:rect l="l" t="t" r="r" b="b"/>
            <a:pathLst>
              <a:path w="7532345" h="6007045">
                <a:moveTo>
                  <a:pt x="0" y="0"/>
                </a:moveTo>
                <a:lnTo>
                  <a:pt x="7532345" y="0"/>
                </a:lnTo>
                <a:lnTo>
                  <a:pt x="7532345" y="6007045"/>
                </a:lnTo>
                <a:lnTo>
                  <a:pt x="0" y="6007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II. Conceptual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D6C9BA6-371E-8144-A3EB-670DF433B749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088488"/>
            <a:ext cx="7074341" cy="7169812"/>
          </a:xfrm>
          <a:custGeom>
            <a:avLst/>
            <a:gdLst/>
            <a:ahLst/>
            <a:cxnLst/>
            <a:rect l="l" t="t" r="r" b="b"/>
            <a:pathLst>
              <a:path w="7074341" h="7169812">
                <a:moveTo>
                  <a:pt x="0" y="0"/>
                </a:moveTo>
                <a:lnTo>
                  <a:pt x="7074341" y="0"/>
                </a:lnTo>
                <a:lnTo>
                  <a:pt x="7074341" y="7169812"/>
                </a:lnTo>
                <a:lnTo>
                  <a:pt x="0" y="7169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III. Modeling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979025" y="2824583"/>
            <a:ext cx="8115300" cy="662473"/>
            <a:chOff x="0" y="0"/>
            <a:chExt cx="10820400" cy="8832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20400" cy="883298"/>
            </a:xfrm>
            <a:custGeom>
              <a:avLst/>
              <a:gdLst/>
              <a:ahLst/>
              <a:cxnLst/>
              <a:rect l="l" t="t" r="r" b="b"/>
              <a:pathLst>
                <a:path w="10820400" h="883298">
                  <a:moveTo>
                    <a:pt x="0" y="0"/>
                  </a:moveTo>
                  <a:lnTo>
                    <a:pt x="10820400" y="0"/>
                  </a:lnTo>
                  <a:lnTo>
                    <a:pt x="10820400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979025" y="1815172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Lagrange-Euler equation: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79025" y="3998646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Generalized coordinates: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14436" y="4804824"/>
            <a:ext cx="5844479" cy="681258"/>
            <a:chOff x="0" y="0"/>
            <a:chExt cx="7792639" cy="9083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792639" cy="908344"/>
            </a:xfrm>
            <a:custGeom>
              <a:avLst/>
              <a:gdLst/>
              <a:ahLst/>
              <a:cxnLst/>
              <a:rect l="l" t="t" r="r" b="b"/>
              <a:pathLst>
                <a:path w="7792639" h="908344">
                  <a:moveTo>
                    <a:pt x="0" y="0"/>
                  </a:moveTo>
                  <a:lnTo>
                    <a:pt x="7792639" y="0"/>
                  </a:lnTo>
                  <a:lnTo>
                    <a:pt x="7792639" y="908344"/>
                  </a:lnTo>
                  <a:lnTo>
                    <a:pt x="0" y="908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85923" y="5828982"/>
            <a:ext cx="7501506" cy="1056913"/>
            <a:chOff x="0" y="0"/>
            <a:chExt cx="10002007" cy="14092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002007" cy="1409218"/>
            </a:xfrm>
            <a:custGeom>
              <a:avLst/>
              <a:gdLst/>
              <a:ahLst/>
              <a:cxnLst/>
              <a:rect l="l" t="t" r="r" b="b"/>
              <a:pathLst>
                <a:path w="10002007" h="1409218">
                  <a:moveTo>
                    <a:pt x="0" y="0"/>
                  </a:moveTo>
                  <a:lnTo>
                    <a:pt x="10002007" y="0"/>
                  </a:lnTo>
                  <a:lnTo>
                    <a:pt x="10002007" y="1409218"/>
                  </a:lnTo>
                  <a:lnTo>
                    <a:pt x="0" y="140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513877" y="7257513"/>
            <a:ext cx="9045596" cy="681258"/>
            <a:chOff x="0" y="0"/>
            <a:chExt cx="12060795" cy="9083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60795" cy="908344"/>
            </a:xfrm>
            <a:custGeom>
              <a:avLst/>
              <a:gdLst/>
              <a:ahLst/>
              <a:cxnLst/>
              <a:rect l="l" t="t" r="r" b="b"/>
              <a:pathLst>
                <a:path w="12060795" h="908344">
                  <a:moveTo>
                    <a:pt x="0" y="0"/>
                  </a:moveTo>
                  <a:lnTo>
                    <a:pt x="12060795" y="0"/>
                  </a:lnTo>
                  <a:lnTo>
                    <a:pt x="12060795" y="908344"/>
                  </a:lnTo>
                  <a:lnTo>
                    <a:pt x="0" y="908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41342" y="8214996"/>
            <a:ext cx="6790667" cy="1056913"/>
            <a:chOff x="0" y="0"/>
            <a:chExt cx="9054223" cy="14092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54223" cy="1409218"/>
            </a:xfrm>
            <a:custGeom>
              <a:avLst/>
              <a:gdLst/>
              <a:ahLst/>
              <a:cxnLst/>
              <a:rect l="l" t="t" r="r" b="b"/>
              <a:pathLst>
                <a:path w="9054223" h="1409218">
                  <a:moveTo>
                    <a:pt x="0" y="0"/>
                  </a:moveTo>
                  <a:lnTo>
                    <a:pt x="9054223" y="0"/>
                  </a:lnTo>
                  <a:lnTo>
                    <a:pt x="9054223" y="1409218"/>
                  </a:lnTo>
                  <a:lnTo>
                    <a:pt x="0" y="1409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8">
            <a:extLst>
              <a:ext uri="{FF2B5EF4-FFF2-40B4-BE49-F238E27FC236}">
                <a16:creationId xmlns:a16="http://schemas.microsoft.com/office/drawing/2014/main" id="{B464A9FB-FA98-598B-150D-7820C1B0A990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132431"/>
            <a:ext cx="11672152" cy="662473"/>
            <a:chOff x="0" y="0"/>
            <a:chExt cx="15562869" cy="883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62869" cy="883298"/>
            </a:xfrm>
            <a:custGeom>
              <a:avLst/>
              <a:gdLst/>
              <a:ahLst/>
              <a:cxnLst/>
              <a:rect l="l" t="t" r="r" b="b"/>
              <a:pathLst>
                <a:path w="15562869" h="883298">
                  <a:moveTo>
                    <a:pt x="0" y="0"/>
                  </a:moveTo>
                  <a:lnTo>
                    <a:pt x="15562869" y="0"/>
                  </a:lnTo>
                  <a:lnTo>
                    <a:pt x="15562869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908197"/>
            <a:ext cx="5836076" cy="777781"/>
            <a:chOff x="0" y="0"/>
            <a:chExt cx="1537073" cy="2048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37073" cy="204848"/>
            </a:xfrm>
            <a:custGeom>
              <a:avLst/>
              <a:gdLst/>
              <a:ahLst/>
              <a:cxnLst/>
              <a:rect l="l" t="t" r="r" b="b"/>
              <a:pathLst>
                <a:path w="1537073" h="204848">
                  <a:moveTo>
                    <a:pt x="0" y="0"/>
                  </a:moveTo>
                  <a:lnTo>
                    <a:pt x="1537073" y="0"/>
                  </a:lnTo>
                  <a:lnTo>
                    <a:pt x="1537073" y="204848"/>
                  </a:lnTo>
                  <a:lnTo>
                    <a:pt x="0" y="204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37073" cy="25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9511" y="3918730"/>
            <a:ext cx="5583705" cy="662473"/>
            <a:chOff x="0" y="0"/>
            <a:chExt cx="7444940" cy="8832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444940" cy="883298"/>
            </a:xfrm>
            <a:custGeom>
              <a:avLst/>
              <a:gdLst/>
              <a:ahLst/>
              <a:cxnLst/>
              <a:rect l="l" t="t" r="r" b="b"/>
              <a:pathLst>
                <a:path w="7444940" h="883298">
                  <a:moveTo>
                    <a:pt x="0" y="0"/>
                  </a:moveTo>
                  <a:lnTo>
                    <a:pt x="7444940" y="0"/>
                  </a:lnTo>
                  <a:lnTo>
                    <a:pt x="7444940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2277075"/>
            <a:ext cx="13921055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Synthesized Pitch Angle Disturbance Observer (SPADO):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4685978"/>
            <a:ext cx="13564933" cy="662473"/>
            <a:chOff x="0" y="0"/>
            <a:chExt cx="18086577" cy="8832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086577" cy="883298"/>
            </a:xfrm>
            <a:custGeom>
              <a:avLst/>
              <a:gdLst/>
              <a:ahLst/>
              <a:cxnLst/>
              <a:rect l="l" t="t" r="r" b="b"/>
              <a:pathLst>
                <a:path w="18086577" h="883298">
                  <a:moveTo>
                    <a:pt x="0" y="0"/>
                  </a:moveTo>
                  <a:lnTo>
                    <a:pt x="18086577" y="0"/>
                  </a:lnTo>
                  <a:lnTo>
                    <a:pt x="18086577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6432272"/>
            <a:ext cx="13091738" cy="662473"/>
            <a:chOff x="0" y="0"/>
            <a:chExt cx="17455650" cy="8832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455650" cy="883298"/>
            </a:xfrm>
            <a:custGeom>
              <a:avLst/>
              <a:gdLst/>
              <a:ahLst/>
              <a:cxnLst/>
              <a:rect l="l" t="t" r="r" b="b"/>
              <a:pathLst>
                <a:path w="17455650" h="883298">
                  <a:moveTo>
                    <a:pt x="0" y="0"/>
                  </a:moveTo>
                  <a:lnTo>
                    <a:pt x="17455650" y="0"/>
                  </a:lnTo>
                  <a:lnTo>
                    <a:pt x="17455650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8700" y="7209045"/>
            <a:ext cx="7719256" cy="662473"/>
            <a:chOff x="0" y="0"/>
            <a:chExt cx="10292341" cy="8832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92341" cy="883298"/>
            </a:xfrm>
            <a:custGeom>
              <a:avLst/>
              <a:gdLst/>
              <a:ahLst/>
              <a:cxnLst/>
              <a:rect l="l" t="t" r="r" b="b"/>
              <a:pathLst>
                <a:path w="10292341" h="883298">
                  <a:moveTo>
                    <a:pt x="0" y="0"/>
                  </a:moveTo>
                  <a:lnTo>
                    <a:pt x="10292341" y="0"/>
                  </a:lnTo>
                  <a:lnTo>
                    <a:pt x="10292341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29511" y="7985818"/>
            <a:ext cx="15236890" cy="662473"/>
            <a:chOff x="0" y="0"/>
            <a:chExt cx="20315853" cy="8832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315853" cy="883298"/>
            </a:xfrm>
            <a:custGeom>
              <a:avLst/>
              <a:gdLst/>
              <a:ahLst/>
              <a:cxnLst/>
              <a:rect l="l" t="t" r="r" b="b"/>
              <a:pathLst>
                <a:path w="20315853" h="883298">
                  <a:moveTo>
                    <a:pt x="0" y="0"/>
                  </a:moveTo>
                  <a:lnTo>
                    <a:pt x="20315853" y="0"/>
                  </a:lnTo>
                  <a:lnTo>
                    <a:pt x="20315853" y="883298"/>
                  </a:lnTo>
                  <a:lnTo>
                    <a:pt x="0" y="883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30268" y="7151391"/>
            <a:ext cx="7993416" cy="777781"/>
            <a:chOff x="0" y="0"/>
            <a:chExt cx="2105262" cy="2048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05262" cy="204848"/>
            </a:xfrm>
            <a:custGeom>
              <a:avLst/>
              <a:gdLst/>
              <a:ahLst/>
              <a:cxnLst/>
              <a:rect l="l" t="t" r="r" b="b"/>
              <a:pathLst>
                <a:path w="2105262" h="204848">
                  <a:moveTo>
                    <a:pt x="0" y="0"/>
                  </a:moveTo>
                  <a:lnTo>
                    <a:pt x="2105262" y="0"/>
                  </a:lnTo>
                  <a:lnTo>
                    <a:pt x="2105262" y="204848"/>
                  </a:lnTo>
                  <a:lnTo>
                    <a:pt x="0" y="204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ED95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105262" cy="252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876983CE-1B37-EEDF-1B2E-33F101F3D8CB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3151" y="294067"/>
            <a:ext cx="1512298" cy="1469265"/>
          </a:xfrm>
          <a:custGeom>
            <a:avLst/>
            <a:gdLst/>
            <a:ahLst/>
            <a:cxnLst/>
            <a:rect l="l" t="t" r="r" b="b"/>
            <a:pathLst>
              <a:path w="1512298" h="1469265">
                <a:moveTo>
                  <a:pt x="0" y="0"/>
                </a:moveTo>
                <a:lnTo>
                  <a:pt x="1512298" y="0"/>
                </a:lnTo>
                <a:lnTo>
                  <a:pt x="1512298" y="1469266"/>
                </a:lnTo>
                <a:lnTo>
                  <a:pt x="0" y="146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776764" y="775764"/>
            <a:ext cx="734472" cy="18288000"/>
            <a:chOff x="0" y="0"/>
            <a:chExt cx="19344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441" cy="4816592"/>
            </a:xfrm>
            <a:custGeom>
              <a:avLst/>
              <a:gdLst/>
              <a:ahLst/>
              <a:cxnLst/>
              <a:rect l="l" t="t" r="r" b="b"/>
              <a:pathLst>
                <a:path w="193441" h="4816592">
                  <a:moveTo>
                    <a:pt x="0" y="0"/>
                  </a:moveTo>
                  <a:lnTo>
                    <a:pt x="193441" y="0"/>
                  </a:lnTo>
                  <a:lnTo>
                    <a:pt x="19344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291B2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344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75996" y="9676336"/>
            <a:ext cx="203388" cy="48763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7002" y="9684814"/>
            <a:ext cx="62539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SUM Sergio Esteban Quintero Benavides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77075"/>
            <a:ext cx="766276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spc="-79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SPADO: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394676"/>
            <a:ext cx="10448649" cy="992330"/>
            <a:chOff x="0" y="0"/>
            <a:chExt cx="13931532" cy="13231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31532" cy="1323106"/>
            </a:xfrm>
            <a:custGeom>
              <a:avLst/>
              <a:gdLst/>
              <a:ahLst/>
              <a:cxnLst/>
              <a:rect l="l" t="t" r="r" b="b"/>
              <a:pathLst>
                <a:path w="13931532" h="1323106">
                  <a:moveTo>
                    <a:pt x="0" y="0"/>
                  </a:moveTo>
                  <a:lnTo>
                    <a:pt x="13931532" y="0"/>
                  </a:lnTo>
                  <a:lnTo>
                    <a:pt x="13931532" y="1323106"/>
                  </a:lnTo>
                  <a:lnTo>
                    <a:pt x="0" y="1323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834680"/>
            <a:ext cx="5209731" cy="992330"/>
            <a:chOff x="0" y="0"/>
            <a:chExt cx="6946309" cy="13231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46309" cy="1323106"/>
            </a:xfrm>
            <a:custGeom>
              <a:avLst/>
              <a:gdLst/>
              <a:ahLst/>
              <a:cxnLst/>
              <a:rect l="l" t="t" r="r" b="b"/>
              <a:pathLst>
                <a:path w="6946309" h="1323106">
                  <a:moveTo>
                    <a:pt x="0" y="0"/>
                  </a:moveTo>
                  <a:lnTo>
                    <a:pt x="6946309" y="0"/>
                  </a:lnTo>
                  <a:lnTo>
                    <a:pt x="6946309" y="1323106"/>
                  </a:lnTo>
                  <a:lnTo>
                    <a:pt x="0" y="1323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0268" y="6159958"/>
            <a:ext cx="8387305" cy="1221784"/>
            <a:chOff x="0" y="0"/>
            <a:chExt cx="2209002" cy="3217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09002" cy="321787"/>
            </a:xfrm>
            <a:custGeom>
              <a:avLst/>
              <a:gdLst/>
              <a:ahLst/>
              <a:cxnLst/>
              <a:rect l="l" t="t" r="r" b="b"/>
              <a:pathLst>
                <a:path w="2209002" h="321787">
                  <a:moveTo>
                    <a:pt x="0" y="0"/>
                  </a:moveTo>
                  <a:lnTo>
                    <a:pt x="2209002" y="0"/>
                  </a:lnTo>
                  <a:lnTo>
                    <a:pt x="2209002" y="321787"/>
                  </a:lnTo>
                  <a:lnTo>
                    <a:pt x="0" y="321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2209002" cy="36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6274685"/>
            <a:ext cx="8288872" cy="992330"/>
            <a:chOff x="0" y="0"/>
            <a:chExt cx="11051830" cy="132310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51830" cy="1323106"/>
            </a:xfrm>
            <a:custGeom>
              <a:avLst/>
              <a:gdLst/>
              <a:ahLst/>
              <a:cxnLst/>
              <a:rect l="l" t="t" r="r" b="b"/>
              <a:pathLst>
                <a:path w="11051830" h="1323106">
                  <a:moveTo>
                    <a:pt x="0" y="0"/>
                  </a:moveTo>
                  <a:lnTo>
                    <a:pt x="11051830" y="0"/>
                  </a:lnTo>
                  <a:lnTo>
                    <a:pt x="11051830" y="1323106"/>
                  </a:lnTo>
                  <a:lnTo>
                    <a:pt x="0" y="1323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30268" y="7579765"/>
            <a:ext cx="12132993" cy="1221784"/>
            <a:chOff x="0" y="0"/>
            <a:chExt cx="3195521" cy="3217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95521" cy="321787"/>
            </a:xfrm>
            <a:custGeom>
              <a:avLst/>
              <a:gdLst/>
              <a:ahLst/>
              <a:cxnLst/>
              <a:rect l="l" t="t" r="r" b="b"/>
              <a:pathLst>
                <a:path w="3195521" h="321787">
                  <a:moveTo>
                    <a:pt x="0" y="0"/>
                  </a:moveTo>
                  <a:lnTo>
                    <a:pt x="3195521" y="0"/>
                  </a:lnTo>
                  <a:lnTo>
                    <a:pt x="3195521" y="321787"/>
                  </a:lnTo>
                  <a:lnTo>
                    <a:pt x="0" y="321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3195521" cy="36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7714690"/>
            <a:ext cx="11967185" cy="951935"/>
            <a:chOff x="0" y="0"/>
            <a:chExt cx="15956247" cy="12692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956247" cy="1269247"/>
            </a:xfrm>
            <a:custGeom>
              <a:avLst/>
              <a:gdLst/>
              <a:ahLst/>
              <a:cxnLst/>
              <a:rect l="l" t="t" r="r" b="b"/>
              <a:pathLst>
                <a:path w="15956247" h="1269247">
                  <a:moveTo>
                    <a:pt x="0" y="0"/>
                  </a:moveTo>
                  <a:lnTo>
                    <a:pt x="15956247" y="0"/>
                  </a:lnTo>
                  <a:lnTo>
                    <a:pt x="15956247" y="1269247"/>
                  </a:lnTo>
                  <a:lnTo>
                    <a:pt x="0" y="1269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218134" y="7842360"/>
            <a:ext cx="495268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-73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Pseudo differentiation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1200150"/>
            <a:ext cx="14837336" cy="69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</a:pPr>
            <a:r>
              <a:rPr lang="en-US" sz="5731" spc="-114">
                <a:solidFill>
                  <a:srgbClr val="291B25"/>
                </a:solidFill>
                <a:latin typeface="Arbutus Slab"/>
                <a:ea typeface="Arbutus Slab"/>
                <a:cs typeface="Arbutus Slab"/>
                <a:sym typeface="Arbutus Slab"/>
              </a:rPr>
              <a:t>IV. Control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D5A0B9A2-6AFE-1F6E-E0BB-96C04811CDF3}"/>
              </a:ext>
            </a:extLst>
          </p:cNvPr>
          <p:cNvSpPr txBox="1"/>
          <p:nvPr/>
        </p:nvSpPr>
        <p:spPr>
          <a:xfrm>
            <a:off x="930268" y="9676336"/>
            <a:ext cx="219393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2025/01/11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886</Words>
  <Application>Microsoft Office PowerPoint</Application>
  <PresentationFormat>Personalizado</PresentationFormat>
  <Paragraphs>179</Paragraphs>
  <Slides>26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Arbutus Slab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</dc:title>
  <cp:lastModifiedBy>Sergio Esteban Quintero Benavides</cp:lastModifiedBy>
  <cp:revision>3</cp:revision>
  <dcterms:created xsi:type="dcterms:W3CDTF">2006-08-16T00:00:00Z</dcterms:created>
  <dcterms:modified xsi:type="dcterms:W3CDTF">2025-01-11T00:13:20Z</dcterms:modified>
  <dc:identifier>DAGbrAu91Gk</dc:identifier>
</cp:coreProperties>
</file>